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6"/>
  </p:notesMasterIdLst>
  <p:sldIdLst>
    <p:sldId id="387" r:id="rId5"/>
    <p:sldId id="388" r:id="rId6"/>
    <p:sldId id="391" r:id="rId7"/>
    <p:sldId id="393" r:id="rId8"/>
    <p:sldId id="392" r:id="rId9"/>
    <p:sldId id="390" r:id="rId10"/>
    <p:sldId id="394" r:id="rId11"/>
    <p:sldId id="389" r:id="rId12"/>
    <p:sldId id="398" r:id="rId13"/>
    <p:sldId id="397" r:id="rId14"/>
    <p:sldId id="39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43BB4F-4575-4186-93D2-D567DCD84206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D0DAAD-E509-4D79-9002-31277975DF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252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FBC5D7CE-289A-4A2A-ACA4-C0E8C09AEAEF}"/>
              </a:ext>
            </a:extLst>
          </p:cNvPr>
          <p:cNvSpPr/>
          <p:nvPr userDrawn="1"/>
        </p:nvSpPr>
        <p:spPr>
          <a:xfrm rot="16200000">
            <a:off x="1093307" y="-4154559"/>
            <a:ext cx="8110332" cy="14829185"/>
          </a:xfrm>
          <a:prstGeom prst="rtTriangle">
            <a:avLst/>
          </a:prstGeom>
          <a:solidFill>
            <a:srgbClr val="DA291C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957E1AD7-B88D-4ABA-ACCB-C78CF1D37C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96" y="365840"/>
            <a:ext cx="5644516" cy="19002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4872" y="3398079"/>
            <a:ext cx="6380860" cy="2387600"/>
          </a:xfrm>
        </p:spPr>
        <p:txBody>
          <a:bodyPr anchor="b">
            <a:noAutofit/>
          </a:bodyPr>
          <a:lstStyle>
            <a:lvl1pPr algn="ctr">
              <a:defRPr sz="600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venir Next LT Pro" panose="020B05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758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6B1D2DA-2AAF-4BF3-903D-8D026ECA329E}"/>
              </a:ext>
            </a:extLst>
          </p:cNvPr>
          <p:cNvSpPr/>
          <p:nvPr userDrawn="1"/>
        </p:nvSpPr>
        <p:spPr>
          <a:xfrm>
            <a:off x="-1" y="0"/>
            <a:ext cx="12192001" cy="1371600"/>
          </a:xfrm>
          <a:prstGeom prst="rect">
            <a:avLst/>
          </a:prstGeom>
          <a:solidFill>
            <a:srgbClr val="DA291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A291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0778" y="18255"/>
            <a:ext cx="10661221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32976D43-E81F-41ED-951B-BD3BB57E72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71" y="121083"/>
            <a:ext cx="1122836" cy="112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9" y="1343818"/>
            <a:ext cx="6160655" cy="55141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31D09A-6676-4AE1-9C54-C5325E4C25BB}"/>
              </a:ext>
            </a:extLst>
          </p:cNvPr>
          <p:cNvSpPr/>
          <p:nvPr userDrawn="1"/>
        </p:nvSpPr>
        <p:spPr>
          <a:xfrm>
            <a:off x="-1" y="0"/>
            <a:ext cx="12192001" cy="1371600"/>
          </a:xfrm>
          <a:prstGeom prst="rect">
            <a:avLst/>
          </a:prstGeom>
          <a:solidFill>
            <a:srgbClr val="DA291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A291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99182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977B3F4B-E399-4629-9F7B-0FCADD06E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71" y="121083"/>
            <a:ext cx="1122836" cy="112283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92F02C4-972E-4A5C-98EF-231FB1A94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778" y="18255"/>
            <a:ext cx="10661221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021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-64656" y="1343818"/>
            <a:ext cx="6160655" cy="551418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31D09A-6676-4AE1-9C54-C5325E4C25BB}"/>
              </a:ext>
            </a:extLst>
          </p:cNvPr>
          <p:cNvSpPr/>
          <p:nvPr userDrawn="1"/>
        </p:nvSpPr>
        <p:spPr>
          <a:xfrm>
            <a:off x="-1" y="0"/>
            <a:ext cx="12192001" cy="1371600"/>
          </a:xfrm>
          <a:prstGeom prst="rect">
            <a:avLst/>
          </a:prstGeom>
          <a:solidFill>
            <a:srgbClr val="DA291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A291C"/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977B3F4B-E399-4629-9F7B-0FCADD06E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71" y="121083"/>
            <a:ext cx="1122836" cy="112283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7C185A-BE8F-4682-A7D2-11910182369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54618" y="1825625"/>
            <a:ext cx="4999182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31CB306-CB43-439B-B55C-1CEA0779E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778" y="18255"/>
            <a:ext cx="10661221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175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-64656" y="1343818"/>
            <a:ext cx="6160655" cy="414734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31D09A-6676-4AE1-9C54-C5325E4C25BB}"/>
              </a:ext>
            </a:extLst>
          </p:cNvPr>
          <p:cNvSpPr/>
          <p:nvPr userDrawn="1"/>
        </p:nvSpPr>
        <p:spPr>
          <a:xfrm>
            <a:off x="-1" y="0"/>
            <a:ext cx="12192001" cy="1371600"/>
          </a:xfrm>
          <a:prstGeom prst="rect">
            <a:avLst/>
          </a:prstGeom>
          <a:solidFill>
            <a:srgbClr val="DA291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A291C"/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977B3F4B-E399-4629-9F7B-0FCADD06E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71" y="121083"/>
            <a:ext cx="1122836" cy="112283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7C185A-BE8F-4682-A7D2-11910182369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54618" y="1825625"/>
            <a:ext cx="4999182" cy="316440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D79C84-27E6-4A79-903D-E197BE2AB347}"/>
              </a:ext>
            </a:extLst>
          </p:cNvPr>
          <p:cNvSpPr/>
          <p:nvPr userDrawn="1"/>
        </p:nvSpPr>
        <p:spPr>
          <a:xfrm>
            <a:off x="0" y="5491163"/>
            <a:ext cx="12192002" cy="1371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A42AE7-DC53-470A-B393-6BF8435BBFFB}"/>
              </a:ext>
            </a:extLst>
          </p:cNvPr>
          <p:cNvSpPr/>
          <p:nvPr userDrawn="1"/>
        </p:nvSpPr>
        <p:spPr>
          <a:xfrm>
            <a:off x="765388" y="5992298"/>
            <a:ext cx="10661222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venir Next LT Pro" panose="020B0504020202020204" pitchFamily="34" charset="0"/>
              </a:rPr>
              <a:t>Question: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B5303BE-E6EC-4B1A-AE5A-284A0BA21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778" y="18255"/>
            <a:ext cx="10661221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620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9E820CA-D3E5-474C-AE7F-7ED8FE12C599}"/>
              </a:ext>
            </a:extLst>
          </p:cNvPr>
          <p:cNvSpPr/>
          <p:nvPr userDrawn="1"/>
        </p:nvSpPr>
        <p:spPr>
          <a:xfrm>
            <a:off x="-1" y="0"/>
            <a:ext cx="12192001" cy="1371600"/>
          </a:xfrm>
          <a:prstGeom prst="rect">
            <a:avLst/>
          </a:prstGeom>
          <a:solidFill>
            <a:srgbClr val="DA291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A291C"/>
              </a:solidFill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88568F86-5441-4B0B-8C52-5323FC6B01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71" y="121083"/>
            <a:ext cx="1122836" cy="112283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2D04888-A00E-40FB-A007-6EF3FB89A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778" y="18255"/>
            <a:ext cx="10661221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1006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8BB025-FFDB-4FE3-93ED-BC8034F48A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342" y="-40803"/>
            <a:ext cx="0" cy="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2907F-A8B6-4216-89BB-42081875E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42" y="-40803"/>
            <a:ext cx="0" cy="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BF555918-CA16-40EB-87CA-119CFD9BEF38}"/>
              </a:ext>
            </a:extLst>
          </p:cNvPr>
          <p:cNvSpPr/>
          <p:nvPr userDrawn="1"/>
        </p:nvSpPr>
        <p:spPr>
          <a:xfrm rot="5400000">
            <a:off x="2302216" y="-3454939"/>
            <a:ext cx="8110332" cy="14829185"/>
          </a:xfrm>
          <a:prstGeom prst="rtTriangle">
            <a:avLst/>
          </a:prstGeom>
          <a:solidFill>
            <a:srgbClr val="DA291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8">
            <a:extLst>
              <a:ext uri="{FF2B5EF4-FFF2-40B4-BE49-F238E27FC236}">
                <a16:creationId xmlns:a16="http://schemas.microsoft.com/office/drawing/2014/main" id="{B403D6E1-1C0E-4CFF-8790-E0972B137958}"/>
              </a:ext>
            </a:extLst>
          </p:cNvPr>
          <p:cNvSpPr txBox="1">
            <a:spLocks/>
          </p:cNvSpPr>
          <p:nvPr userDrawn="1"/>
        </p:nvSpPr>
        <p:spPr>
          <a:xfrm>
            <a:off x="1125249" y="1051396"/>
            <a:ext cx="7295322" cy="2191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Thank you</a:t>
            </a:r>
            <a:br>
              <a:rPr lang="en-US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for watching</a:t>
            </a:r>
            <a:endParaRPr lang="en-US" sz="6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" name="Picture 8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E326EB79-7BD1-408F-B9AF-971364EB52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389831"/>
            <a:ext cx="5644516" cy="190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0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743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96" r:id="rId4"/>
    <p:sldLayoutId id="2147483699" r:id="rId5"/>
    <p:sldLayoutId id="2147483678" r:id="rId6"/>
    <p:sldLayoutId id="2147483697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venir Next LT Pro" panose="020B05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33164-771E-47DE-9F86-818D1A8717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Street Touring Town Hall</a:t>
            </a:r>
            <a:br>
              <a:rPr lang="en-US" dirty="0"/>
            </a:br>
            <a:r>
              <a:rPr lang="en-US" sz="2000" dirty="0"/>
              <a:t>Hosted by: Street Touring Advisory Committee</a:t>
            </a:r>
          </a:p>
        </p:txBody>
      </p:sp>
    </p:spTree>
    <p:extLst>
      <p:ext uri="{BB962C8B-B14F-4D97-AF65-F5344CB8AC3E}">
        <p14:creationId xmlns:p14="http://schemas.microsoft.com/office/powerpoint/2010/main" val="144159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F6F09-9208-47F7-817E-51014C90C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A3992-B9CE-495E-A759-CEC250347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Introductions</a:t>
            </a:r>
          </a:p>
          <a:p>
            <a:r>
              <a:rPr lang="en-US" dirty="0"/>
              <a:t>Updates on current Street Touring classes</a:t>
            </a:r>
          </a:p>
          <a:p>
            <a:pPr lvl="1"/>
            <a:r>
              <a:rPr lang="en-US" dirty="0"/>
              <a:t>STX</a:t>
            </a:r>
          </a:p>
          <a:p>
            <a:pPr lvl="1"/>
            <a:r>
              <a:rPr lang="en-US" dirty="0"/>
              <a:t>STR</a:t>
            </a:r>
          </a:p>
          <a:p>
            <a:pPr lvl="1"/>
            <a:r>
              <a:rPr lang="en-US" dirty="0"/>
              <a:t>STS</a:t>
            </a:r>
          </a:p>
          <a:p>
            <a:pPr lvl="1"/>
            <a:r>
              <a:rPr lang="en-US" dirty="0"/>
              <a:t>STH</a:t>
            </a:r>
          </a:p>
          <a:p>
            <a:r>
              <a:rPr lang="en-US" dirty="0"/>
              <a:t>Potential Provisional ST* class</a:t>
            </a:r>
          </a:p>
          <a:p>
            <a:r>
              <a:rPr lang="en-US" dirty="0"/>
              <a:t>Current state of the STU Proposal and path forward</a:t>
            </a:r>
          </a:p>
          <a:p>
            <a:r>
              <a:rPr lang="en-US" dirty="0"/>
              <a:t>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2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F6F09-9208-47F7-817E-51014C90C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Discussion: STX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A3992-B9CE-495E-A759-CEC250347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changes planned</a:t>
            </a:r>
          </a:p>
          <a:p>
            <a:r>
              <a:rPr lang="en-US" dirty="0"/>
              <a:t>STAC is watching announcements on new 86/BRZ but no reason to class immediately</a:t>
            </a:r>
          </a:p>
        </p:txBody>
      </p:sp>
    </p:spTree>
    <p:extLst>
      <p:ext uri="{BB962C8B-B14F-4D97-AF65-F5344CB8AC3E}">
        <p14:creationId xmlns:p14="http://schemas.microsoft.com/office/powerpoint/2010/main" val="1675666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F6F09-9208-47F7-817E-51014C90C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Discussion: STR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A3992-B9CE-495E-A759-CEC250347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ND2 added recently</a:t>
            </a:r>
          </a:p>
          <a:p>
            <a:r>
              <a:rPr lang="en-US" dirty="0"/>
              <a:t>Diversity within the class is limited</a:t>
            </a:r>
          </a:p>
          <a:p>
            <a:r>
              <a:rPr lang="en-US" dirty="0"/>
              <a:t>Would participants rather see diverse classes or multiple competitive chassis?</a:t>
            </a:r>
          </a:p>
          <a:p>
            <a:r>
              <a:rPr lang="en-US" dirty="0"/>
              <a:t>Some changes were considered to improve competitiveness of the S2000. Ultimately did not go out for comment</a:t>
            </a:r>
          </a:p>
          <a:p>
            <a:r>
              <a:rPr lang="en-US" dirty="0"/>
              <a:t>Are there other cars that would fit in STR?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363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F6F09-9208-47F7-817E-51014C90C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Discussion: 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A3992-B9CE-495E-A759-CEC250347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changes currently planned</a:t>
            </a:r>
          </a:p>
          <a:p>
            <a:r>
              <a:rPr lang="en-US" dirty="0"/>
              <a:t>Well subscribed and stable class</a:t>
            </a:r>
          </a:p>
          <a:p>
            <a:r>
              <a:rPr lang="en-US" dirty="0"/>
              <a:t>Cheap way to get into ST</a:t>
            </a:r>
          </a:p>
        </p:txBody>
      </p:sp>
    </p:spTree>
    <p:extLst>
      <p:ext uri="{BB962C8B-B14F-4D97-AF65-F5344CB8AC3E}">
        <p14:creationId xmlns:p14="http://schemas.microsoft.com/office/powerpoint/2010/main" val="1779064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F6F09-9208-47F7-817E-51014C90C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Discussion: STH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A3992-B9CE-495E-A759-CEC250347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 has seen consistent growth year over year</a:t>
            </a:r>
          </a:p>
          <a:p>
            <a:r>
              <a:rPr lang="en-US" dirty="0"/>
              <a:t>Potential new allowances as part of the STU proposal will address some of the class concerns</a:t>
            </a:r>
          </a:p>
        </p:txBody>
      </p:sp>
    </p:spTree>
    <p:extLst>
      <p:ext uri="{BB962C8B-B14F-4D97-AF65-F5344CB8AC3E}">
        <p14:creationId xmlns:p14="http://schemas.microsoft.com/office/powerpoint/2010/main" val="4107899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F6F09-9208-47F7-817E-51014C90C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Discussion: Provisional ST*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A3992-B9CE-495E-A759-CEC250347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Investigating </a:t>
            </a:r>
            <a:r>
              <a:rPr lang="en-US" u="sng" dirty="0"/>
              <a:t>provisional</a:t>
            </a:r>
            <a:r>
              <a:rPr lang="en-US" dirty="0"/>
              <a:t> class to meet common requests</a:t>
            </a:r>
          </a:p>
          <a:p>
            <a:r>
              <a:rPr lang="en-US" dirty="0"/>
              <a:t>Should focus be on NB/late NA </a:t>
            </a:r>
            <a:r>
              <a:rPr lang="en-US" dirty="0" err="1"/>
              <a:t>miatas</a:t>
            </a:r>
            <a:r>
              <a:rPr lang="en-US" dirty="0"/>
              <a:t> or NC/MR-S/AP1 S2000?</a:t>
            </a:r>
          </a:p>
          <a:p>
            <a:r>
              <a:rPr lang="en-US" dirty="0"/>
              <a:t>Alternately, a Super ST* focused on c5z/c6 Corvettes, 996/997 Porsche, 718 Cayman, M2 Competition, Supra</a:t>
            </a:r>
          </a:p>
          <a:p>
            <a:r>
              <a:rPr lang="en-US" dirty="0"/>
              <a:t>Requesting feedback from membership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997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F6F09-9208-47F7-817E-51014C90C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 Proposal Out for Comment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A3992-B9CE-495E-A759-CEC250347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Latest official version of the proposal published in July Fastrack. Continuing to refine allowances and cars</a:t>
            </a:r>
          </a:p>
          <a:p>
            <a:r>
              <a:rPr lang="en-US" dirty="0"/>
              <a:t>Modernization of ST* rules. Did we miss something?</a:t>
            </a:r>
          </a:p>
          <a:p>
            <a:r>
              <a:rPr lang="en-US" dirty="0"/>
              <a:t>Most changes affect STH and STU</a:t>
            </a:r>
          </a:p>
          <a:p>
            <a:r>
              <a:rPr lang="en-US" dirty="0"/>
              <a:t>Some allowances effect all classes</a:t>
            </a:r>
          </a:p>
          <a:p>
            <a:r>
              <a:rPr lang="en-US" dirty="0"/>
              <a:t>Seeking feedback on proposal implementation timeline</a:t>
            </a:r>
          </a:p>
        </p:txBody>
      </p:sp>
    </p:spTree>
    <p:extLst>
      <p:ext uri="{BB962C8B-B14F-4D97-AF65-F5344CB8AC3E}">
        <p14:creationId xmlns:p14="http://schemas.microsoft.com/office/powerpoint/2010/main" val="3788120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F6F09-9208-47F7-817E-51014C90C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 Proposal Out for Comment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A3992-B9CE-495E-A759-CEC250347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Proposal Basics</a:t>
            </a:r>
          </a:p>
          <a:p>
            <a:pPr lvl="1"/>
            <a:r>
              <a:rPr lang="en-US" dirty="0"/>
              <a:t>Larger tires for STU</a:t>
            </a:r>
          </a:p>
          <a:p>
            <a:pPr lvl="1"/>
            <a:r>
              <a:rPr lang="en-US" dirty="0"/>
              <a:t>Intercoolers for STU, Intercooler piping for STU and STH</a:t>
            </a:r>
          </a:p>
          <a:p>
            <a:pPr lvl="1"/>
            <a:r>
              <a:rPr lang="en-US" dirty="0"/>
              <a:t>Modification of boost regulation systems</a:t>
            </a:r>
          </a:p>
          <a:p>
            <a:pPr lvl="1"/>
            <a:r>
              <a:rPr lang="en-US" dirty="0"/>
              <a:t>Pressure plate and clutch disk changes for all classes</a:t>
            </a:r>
          </a:p>
          <a:p>
            <a:pPr lvl="1"/>
            <a:r>
              <a:rPr lang="en-US" dirty="0"/>
              <a:t>Transmission tuning for all classes</a:t>
            </a:r>
          </a:p>
          <a:p>
            <a:pPr lvl="1"/>
            <a:r>
              <a:rPr lang="en-US" dirty="0"/>
              <a:t>Electronic differential tuning for all classes except AWD STH cars</a:t>
            </a:r>
          </a:p>
          <a:p>
            <a:pPr lvl="1"/>
            <a:r>
              <a:rPr lang="en-US" dirty="0"/>
              <a:t>AWD cars except STH/STS can replace a differential</a:t>
            </a:r>
          </a:p>
          <a:p>
            <a:pPr lvl="1"/>
            <a:r>
              <a:rPr lang="en-US" dirty="0"/>
              <a:t>Additions to Appendix A for STU only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169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33164-771E-47DE-9F86-818D1A8717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25439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0668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CCA LM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B91A96F7F54D47A591350AA1C22CD0" ma:contentTypeVersion="13" ma:contentTypeDescription="Create a new document." ma:contentTypeScope="" ma:versionID="4ab0c3302c839b4526eff1f86590b3e5">
  <xsd:schema xmlns:xsd="http://www.w3.org/2001/XMLSchema" xmlns:xs="http://www.w3.org/2001/XMLSchema" xmlns:p="http://schemas.microsoft.com/office/2006/metadata/properties" xmlns:ns3="d47e5988-82e5-4022-b7a0-f3de538da936" xmlns:ns4="99e49acf-e6b1-469e-8780-c78b23b7c28f" targetNamespace="http://schemas.microsoft.com/office/2006/metadata/properties" ma:root="true" ma:fieldsID="cd9c1d092755a93c4e05ba428e94c890" ns3:_="" ns4:_="">
    <xsd:import namespace="d47e5988-82e5-4022-b7a0-f3de538da936"/>
    <xsd:import namespace="99e49acf-e6b1-469e-8780-c78b23b7c28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7e5988-82e5-4022-b7a0-f3de538da9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e49acf-e6b1-469e-8780-c78b23b7c28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FD3D70-389C-4BE4-B35B-B55EB7218E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7e5988-82e5-4022-b7a0-f3de538da936"/>
    <ds:schemaRef ds:uri="99e49acf-e6b1-469e-8780-c78b23b7c2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D422B9-37CB-4951-8961-ED77B6EB399B}">
  <ds:schemaRefs>
    <ds:schemaRef ds:uri="http://schemas.openxmlformats.org/package/2006/metadata/core-properties"/>
    <ds:schemaRef ds:uri="http://purl.org/dc/dcmitype/"/>
    <ds:schemaRef ds:uri="http://purl.org/dc/terms/"/>
    <ds:schemaRef ds:uri="http://schemas.microsoft.com/office/2006/documentManagement/types"/>
    <ds:schemaRef ds:uri="http://schemas.microsoft.com/office/infopath/2007/PartnerControls"/>
    <ds:schemaRef ds:uri="99e49acf-e6b1-469e-8780-c78b23b7c28f"/>
    <ds:schemaRef ds:uri="d47e5988-82e5-4022-b7a0-f3de538da936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5DDA3B5-833C-4DFA-A6A6-B4AB4B58F7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907</TotalTime>
  <Words>337</Words>
  <Application>Microsoft Office PowerPoint</Application>
  <PresentationFormat>Widescreen</PresentationFormat>
  <Paragraphs>49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Avenir Next LT Pro</vt:lpstr>
      <vt:lpstr>Calibri</vt:lpstr>
      <vt:lpstr>Wingdings</vt:lpstr>
      <vt:lpstr>SCCA LMS</vt:lpstr>
      <vt:lpstr>Street Touring Town Hall Hosted by: Street Touring Advisory Committee</vt:lpstr>
      <vt:lpstr>Agenda</vt:lpstr>
      <vt:lpstr>Class Discussion: STX</vt:lpstr>
      <vt:lpstr>Class Discussion: STR</vt:lpstr>
      <vt:lpstr>Class Discussion: STS</vt:lpstr>
      <vt:lpstr>Class Discussion: STH</vt:lpstr>
      <vt:lpstr>Class Discussion: Provisional ST*</vt:lpstr>
      <vt:lpstr>STU Proposal Out for Comment</vt:lpstr>
      <vt:lpstr>STU Proposal Out for Comment</vt:lpstr>
      <vt:lpstr>Questions?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Robbins</dc:creator>
  <cp:lastModifiedBy>Dunlap, Caitlin</cp:lastModifiedBy>
  <cp:revision>73</cp:revision>
  <dcterms:created xsi:type="dcterms:W3CDTF">2020-02-15T14:00:43Z</dcterms:created>
  <dcterms:modified xsi:type="dcterms:W3CDTF">2020-10-06T02:34:40Z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0x0101009AB91A96F7F54D47A591350AA1C22CD0</vt:lpwstr>
  </property>
</Properties>
</file>