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5"/>
  </p:notesMasterIdLst>
  <p:sldIdLst>
    <p:sldId id="387" r:id="rId5"/>
    <p:sldId id="403" r:id="rId6"/>
    <p:sldId id="400" r:id="rId7"/>
    <p:sldId id="408" r:id="rId8"/>
    <p:sldId id="409" r:id="rId9"/>
    <p:sldId id="410" r:id="rId10"/>
    <p:sldId id="411" r:id="rId11"/>
    <p:sldId id="412" r:id="rId12"/>
    <p:sldId id="413" r:id="rId13"/>
    <p:sldId id="414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01" r:id="rId22"/>
    <p:sldId id="402" r:id="rId23"/>
    <p:sldId id="38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58624F-205A-4218-91F4-3A6964624BD7}" v="4" dt="2020-08-27T20:05:39.244"/>
    <p1510:client id="{BCF3AE8C-B74A-4F73-8DA4-722CBFC8E795}" v="124" dt="2020-09-29T00:34:16.252"/>
    <p1510:client id="{D0C8D8FE-CB62-4126-BF18-0B8330F3ECF5}" v="1" dt="2020-09-29T00:21:37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83" d="100"/>
          <a:sy n="83" d="100"/>
        </p:scale>
        <p:origin x="1118" y="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3BB4F-4575-4186-93D2-D567DCD84206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0DAAD-E509-4D79-9002-31277975DF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5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FBC5D7CE-289A-4A2A-ACA4-C0E8C09AEAEF}"/>
              </a:ext>
            </a:extLst>
          </p:cNvPr>
          <p:cNvSpPr/>
          <p:nvPr userDrawn="1"/>
        </p:nvSpPr>
        <p:spPr>
          <a:xfrm rot="16200000">
            <a:off x="1093307" y="-4154559"/>
            <a:ext cx="8110332" cy="14829185"/>
          </a:xfrm>
          <a:prstGeom prst="rtTriangle">
            <a:avLst/>
          </a:prstGeom>
          <a:solidFill>
            <a:srgbClr val="DA291C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957E1AD7-B88D-4ABA-ACCB-C78CF1D37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6" y="365840"/>
            <a:ext cx="5644516" cy="19002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4872" y="3398079"/>
            <a:ext cx="6380860" cy="2387600"/>
          </a:xfrm>
        </p:spPr>
        <p:txBody>
          <a:bodyPr anchor="b">
            <a:noAutofit/>
          </a:bodyPr>
          <a:lstStyle>
            <a:lvl1pPr algn="ctr">
              <a:defRPr sz="600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758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B1D2DA-2AAF-4BF3-903D-8D026ECA329E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32976D43-E81F-41ED-951B-BD3BB57E72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4FDA8151-8C54-4B84-98E7-E106372ED3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1343818"/>
            <a:ext cx="6160655" cy="55141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1D09A-6676-4AE1-9C54-C5325E4C25BB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9918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77B3F4B-E399-4629-9F7B-0FCADD06E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92F02C4-972E-4A5C-98EF-231FB1A94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C70E45-5F72-44EB-9DBC-A3E8AE9AAC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21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64656" y="1343818"/>
            <a:ext cx="6160655" cy="55141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1D09A-6676-4AE1-9C54-C5325E4C25BB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77B3F4B-E399-4629-9F7B-0FCADD06E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7C185A-BE8F-4682-A7D2-11910182369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4618" y="1825625"/>
            <a:ext cx="499918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1CB306-CB43-439B-B55C-1CEA0779E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ECB7FEDE-C666-43F0-913C-251B349618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175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64656" y="1343818"/>
            <a:ext cx="6160655" cy="414734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1D09A-6676-4AE1-9C54-C5325E4C25BB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77B3F4B-E399-4629-9F7B-0FCADD06E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7C185A-BE8F-4682-A7D2-11910182369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4618" y="1825625"/>
            <a:ext cx="4999182" cy="316440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D79C84-27E6-4A79-903D-E197BE2AB347}"/>
              </a:ext>
            </a:extLst>
          </p:cNvPr>
          <p:cNvSpPr/>
          <p:nvPr userDrawn="1"/>
        </p:nvSpPr>
        <p:spPr>
          <a:xfrm>
            <a:off x="0" y="5491163"/>
            <a:ext cx="12192002" cy="137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A42AE7-DC53-470A-B393-6BF8435BBFFB}"/>
              </a:ext>
            </a:extLst>
          </p:cNvPr>
          <p:cNvSpPr/>
          <p:nvPr userDrawn="1"/>
        </p:nvSpPr>
        <p:spPr>
          <a:xfrm>
            <a:off x="765388" y="5992298"/>
            <a:ext cx="10661222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0"/>
              </a:rPr>
              <a:t>Question: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5303BE-E6EC-4B1A-AE5A-284A0BA2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FB57D3E0-C338-4BDB-9CCE-8E5991BBB1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20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31D09A-6676-4AE1-9C54-C5325E4C25BB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9918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77B3F4B-E399-4629-9F7B-0FCADD06E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92F02C4-972E-4A5C-98EF-231FB1A94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723E77E-B0FE-4AB6-A0F7-2D85CB1FB6A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4620" y="1825625"/>
            <a:ext cx="499918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89829001-E54B-4AEA-B916-CABA1BC6ED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9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9E820CA-D3E5-474C-AE7F-7ED8FE12C599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8568F86-5441-4B0B-8C52-5323FC6B01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D04888-A00E-40FB-A007-6EF3FB89A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197E1FFA-F815-4866-B6F2-A3055D50B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06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BB025-FFDB-4FE3-93ED-BC8034F48A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42" y="-40803"/>
            <a:ext cx="0" cy="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2907F-A8B6-4216-89BB-42081875E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42" y="-40803"/>
            <a:ext cx="0" cy="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BF555918-CA16-40EB-87CA-119CFD9BEF38}"/>
              </a:ext>
            </a:extLst>
          </p:cNvPr>
          <p:cNvSpPr/>
          <p:nvPr userDrawn="1"/>
        </p:nvSpPr>
        <p:spPr>
          <a:xfrm rot="5400000">
            <a:off x="2302216" y="-3454939"/>
            <a:ext cx="8110332" cy="14829185"/>
          </a:xfrm>
          <a:prstGeom prst="rtTriangle">
            <a:avLst/>
          </a:prstGeom>
          <a:solidFill>
            <a:srgbClr val="DA29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8">
            <a:extLst>
              <a:ext uri="{FF2B5EF4-FFF2-40B4-BE49-F238E27FC236}">
                <a16:creationId xmlns:a16="http://schemas.microsoft.com/office/drawing/2014/main" id="{B403D6E1-1C0E-4CFF-8790-E0972B137958}"/>
              </a:ext>
            </a:extLst>
          </p:cNvPr>
          <p:cNvSpPr txBox="1">
            <a:spLocks/>
          </p:cNvSpPr>
          <p:nvPr userDrawn="1"/>
        </p:nvSpPr>
        <p:spPr>
          <a:xfrm>
            <a:off x="1125249" y="1051396"/>
            <a:ext cx="7295322" cy="2191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Thank you</a:t>
            </a:r>
            <a:b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 watching</a:t>
            </a:r>
            <a:endParaRPr lang="en-US" sz="6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" name="Picture 8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E326EB79-7BD1-408F-B9AF-971364EB52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89831"/>
            <a:ext cx="5644516" cy="190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0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1E456D39-D979-47B7-AC90-C0B77A02C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6324931"/>
            <a:ext cx="47625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43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96" r:id="rId4"/>
    <p:sldLayoutId id="2147483699" r:id="rId5"/>
    <p:sldLayoutId id="2147483700" r:id="rId6"/>
    <p:sldLayoutId id="2147483678" r:id="rId7"/>
    <p:sldLayoutId id="214748369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venir Next LT Pro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164-771E-47DE-9F86-818D1A8717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JDP Town Hall</a:t>
            </a:r>
          </a:p>
        </p:txBody>
      </p:sp>
    </p:spTree>
    <p:extLst>
      <p:ext uri="{BB962C8B-B14F-4D97-AF65-F5344CB8AC3E}">
        <p14:creationId xmlns:p14="http://schemas.microsoft.com/office/powerpoint/2010/main" val="144159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C0CD-A34A-FC4B-94BA-69088CBF5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E1A7D-ED3A-BC4F-929B-D77F670BF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Junior Driver Program Review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Introductions and Committee mandate</a:t>
            </a:r>
          </a:p>
          <a:p>
            <a:r>
              <a:rPr lang="en-US" dirty="0"/>
              <a:t>What have we done? What have we learned?</a:t>
            </a:r>
          </a:p>
          <a:p>
            <a:r>
              <a:rPr lang="en-US" dirty="0"/>
              <a:t>What happens next?</a:t>
            </a:r>
          </a:p>
          <a:p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9B05AF19-9283-446F-B2B1-EB22797F8D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55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Junior Driver Program Review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Committee Introductions</a:t>
            </a:r>
          </a:p>
          <a:p>
            <a:r>
              <a:rPr lang="en-US" dirty="0"/>
              <a:t>Committee mandate</a:t>
            </a:r>
          </a:p>
          <a:p>
            <a:pPr lvl="1"/>
            <a:r>
              <a:rPr lang="en-US" dirty="0"/>
              <a:t>End-to-end review of the program</a:t>
            </a:r>
          </a:p>
          <a:p>
            <a:pPr lvl="1"/>
            <a:r>
              <a:rPr lang="en-US" dirty="0"/>
              <a:t>Recommendation to SEB/National Office</a:t>
            </a:r>
          </a:p>
          <a:p>
            <a:pPr lvl="2"/>
            <a:r>
              <a:rPr lang="en-US" dirty="0"/>
              <a:t>SEB/National Office will evaluate and make formal recommendation to BOD</a:t>
            </a:r>
          </a:p>
          <a:p>
            <a:pPr lvl="1"/>
            <a:r>
              <a:rPr lang="en-US" dirty="0"/>
              <a:t>Execution plan</a:t>
            </a:r>
          </a:p>
          <a:p>
            <a:pPr lvl="1"/>
            <a:r>
              <a:rPr lang="en-US" dirty="0"/>
              <a:t>Oversight of plan implementation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51F41EB0-11F9-44CA-88C1-4AC441A21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55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25478-C2B7-2A44-B0DC-F24842D9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85CF3-B0A2-7248-9E0D-7DB3EC7A7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June 10th - JDP Program placed on hold</a:t>
            </a:r>
          </a:p>
          <a:p>
            <a:r>
              <a:rPr lang="en-US" dirty="0"/>
              <a:t>July 3rd - Formal JDP Review Committee announced</a:t>
            </a:r>
          </a:p>
          <a:p>
            <a:r>
              <a:rPr lang="en-US" dirty="0"/>
              <a:t>July 7th – JDP Review Committee met every Tuesday </a:t>
            </a:r>
          </a:p>
          <a:p>
            <a:r>
              <a:rPr lang="en-US" dirty="0"/>
              <a:t>September 29th – JDP Town Hall</a:t>
            </a:r>
          </a:p>
          <a:p>
            <a:r>
              <a:rPr lang="en-US" dirty="0"/>
              <a:t>Projected:</a:t>
            </a:r>
          </a:p>
          <a:p>
            <a:r>
              <a:rPr lang="en-US" dirty="0"/>
              <a:t>Early November – Recommendation to BOD</a:t>
            </a:r>
          </a:p>
          <a:p>
            <a:r>
              <a:rPr lang="en-US" dirty="0"/>
              <a:t>December – BOD decision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031604AD-5CC3-46A9-B6D2-E639D844AA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19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D047-81DA-B74A-BB94-969457B6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Review –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E738-1D52-4C48-8F13-A041B057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How did we get to the pause?</a:t>
            </a:r>
          </a:p>
          <a:p>
            <a:pPr lvl="1"/>
            <a:r>
              <a:rPr lang="en-US" dirty="0"/>
              <a:t>Reporting/Review Delays</a:t>
            </a:r>
          </a:p>
          <a:p>
            <a:pPr lvl="1"/>
            <a:r>
              <a:rPr lang="en-US" dirty="0"/>
              <a:t>Lack of visibility into regional execution</a:t>
            </a:r>
          </a:p>
          <a:p>
            <a:pPr lvl="1"/>
            <a:r>
              <a:rPr lang="en-US" dirty="0"/>
              <a:t>Questions about program's overall approach to safety</a:t>
            </a:r>
          </a:p>
          <a:p>
            <a:pPr lvl="1"/>
            <a:endParaRPr lang="en-US" dirty="0"/>
          </a:p>
          <a:p>
            <a:r>
              <a:rPr lang="en-US" dirty="0"/>
              <a:t>First step was to gather data and frame the issue(s)</a:t>
            </a:r>
          </a:p>
          <a:p>
            <a:pPr lvl="1"/>
            <a:r>
              <a:rPr lang="en-US" dirty="0"/>
              <a:t>Understand the Reporting/Review Delay – COVID19 impacts</a:t>
            </a:r>
          </a:p>
          <a:p>
            <a:pPr lvl="1"/>
            <a:r>
              <a:rPr lang="en-US" dirty="0"/>
              <a:t>Review the Incident that caused the questions</a:t>
            </a:r>
          </a:p>
          <a:p>
            <a:pPr lvl="1"/>
            <a:r>
              <a:rPr lang="en-US" dirty="0"/>
              <a:t>Gather metrics on incidents (SOLO Karts+)</a:t>
            </a:r>
          </a:p>
          <a:p>
            <a:pPr lvl="1"/>
            <a:r>
              <a:rPr lang="en-US" dirty="0"/>
              <a:t>Build a plan of attack for executing an End-to-End Program Review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D86284B2-A02B-4C36-947F-478284002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2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D047-81DA-B74A-BB94-969457B6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Review –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E738-1D52-4C48-8F13-A041B057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Utilize modified “fishbone” diagram to relate incidents</a:t>
            </a:r>
          </a:p>
          <a:p>
            <a:pPr lvl="1"/>
            <a:r>
              <a:rPr lang="en-US" b="1" dirty="0"/>
              <a:t>Situation</a:t>
            </a:r>
            <a:r>
              <a:rPr lang="en-US" dirty="0"/>
              <a:t> – Kid in a Kart on an </a:t>
            </a:r>
            <a:r>
              <a:rPr lang="en-US" dirty="0" err="1"/>
              <a:t>AutoX</a:t>
            </a:r>
            <a:r>
              <a:rPr lang="en-US" dirty="0"/>
              <a:t> course</a:t>
            </a:r>
          </a:p>
          <a:p>
            <a:pPr lvl="1"/>
            <a:r>
              <a:rPr lang="en-US" dirty="0"/>
              <a:t>People – In what ways do individuals contribute to incidents?</a:t>
            </a:r>
          </a:p>
          <a:p>
            <a:pPr lvl="1"/>
            <a:r>
              <a:rPr lang="en-US" dirty="0"/>
              <a:t>Process – How do our procedures allow for incidents?</a:t>
            </a:r>
          </a:p>
          <a:p>
            <a:pPr lvl="1"/>
            <a:r>
              <a:rPr lang="en-US" dirty="0"/>
              <a:t>Machine – How &amp; Why do Kart failures cause incidents?</a:t>
            </a:r>
          </a:p>
          <a:p>
            <a:pPr lvl="1"/>
            <a:r>
              <a:rPr lang="en-US" dirty="0"/>
              <a:t>Environment – What are the Hazards present at our SOLO Sites?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For each (People/Process/Machine/Environment):</a:t>
            </a:r>
          </a:p>
          <a:p>
            <a:pPr lvl="1"/>
            <a:r>
              <a:rPr lang="en-US" dirty="0"/>
              <a:t>Group Known/Potential Incidents/Failures</a:t>
            </a:r>
          </a:p>
          <a:p>
            <a:pPr lvl="1"/>
            <a:r>
              <a:rPr lang="en-US" dirty="0"/>
              <a:t>Review existing Controls/Mitigations</a:t>
            </a:r>
          </a:p>
          <a:p>
            <a:pPr lvl="1"/>
            <a:r>
              <a:rPr lang="en-US" dirty="0"/>
              <a:t>Identify gaps &amp; propose new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CB1A09-669B-468D-8069-D539D3511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0" y="4890122"/>
            <a:ext cx="2324100" cy="196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FC2E334-1414-4764-B2C8-DE7F4EA5D5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317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D047-81DA-B74A-BB94-969457B6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Review – Approach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E738-1D52-4C48-8F13-A041B057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risk profile of Controls vs. Failures potential &amp; Consequences</a:t>
            </a:r>
          </a:p>
          <a:p>
            <a:endParaRPr lang="en-US" dirty="0"/>
          </a:p>
          <a:p>
            <a:r>
              <a:rPr lang="en-US" dirty="0"/>
              <a:t>Utilize Safety Industry standards</a:t>
            </a:r>
          </a:p>
          <a:p>
            <a:pPr lvl="1"/>
            <a:r>
              <a:rPr lang="en-US" dirty="0"/>
              <a:t>Standard Hierarchy of Controls</a:t>
            </a:r>
          </a:p>
          <a:p>
            <a:pPr lvl="1"/>
            <a:r>
              <a:rPr lang="en-US" dirty="0"/>
              <a:t>Utilize “Bowtie” Controls/Mitigations</a:t>
            </a:r>
          </a:p>
          <a:p>
            <a:pPr lvl="1"/>
            <a:r>
              <a:rPr lang="en-US" dirty="0"/>
              <a:t>Multi Barrier “Swiss cheese” safety model</a:t>
            </a:r>
          </a:p>
          <a:p>
            <a:endParaRPr lang="en-US" dirty="0"/>
          </a:p>
          <a:p>
            <a:r>
              <a:rPr lang="en-US" dirty="0"/>
              <a:t>Consolidate into feasible proposal(s)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CE3DC0F-E2AC-49F2-BFA6-742418F9CB99}"/>
              </a:ext>
            </a:extLst>
          </p:cNvPr>
          <p:cNvGrpSpPr/>
          <p:nvPr/>
        </p:nvGrpSpPr>
        <p:grpSpPr>
          <a:xfrm>
            <a:off x="7877174" y="2573183"/>
            <a:ext cx="4314825" cy="3994924"/>
            <a:chOff x="7877172" y="2173683"/>
            <a:chExt cx="4314825" cy="399492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B67D71D-9749-4625-A435-AF323FBAF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153525" y="2173683"/>
              <a:ext cx="1983973" cy="16597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4EA6C9D-5D9E-4C25-B3B0-F38D175DE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626135" y="5136813"/>
              <a:ext cx="2976979" cy="1031794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C091D6C7-555E-4F8A-BD18-A2214EA8E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77172" y="3201153"/>
              <a:ext cx="4314825" cy="2167001"/>
            </a:xfrm>
            <a:prstGeom prst="rect">
              <a:avLst/>
            </a:prstGeom>
          </p:spPr>
        </p:pic>
      </p:grp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18FCE7B0-4C4D-471B-9599-AFC958A9F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121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E738-1D52-4C48-8F13-A041B05778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People</a:t>
            </a:r>
          </a:p>
          <a:p>
            <a:r>
              <a:rPr lang="en-US" dirty="0"/>
              <a:t>Lack of Experience</a:t>
            </a:r>
          </a:p>
          <a:p>
            <a:pPr lvl="1"/>
            <a:r>
              <a:rPr lang="en-US" dirty="0"/>
              <a:t>Kart Control</a:t>
            </a:r>
          </a:p>
          <a:p>
            <a:pPr lvl="1"/>
            <a:r>
              <a:rPr lang="en-US" dirty="0"/>
              <a:t>Operation Execution</a:t>
            </a:r>
          </a:p>
          <a:p>
            <a:r>
              <a:rPr lang="en-US" dirty="0"/>
              <a:t>Lack of Ability to control</a:t>
            </a:r>
          </a:p>
          <a:p>
            <a:pPr lvl="1"/>
            <a:r>
              <a:rPr lang="en-US" dirty="0"/>
              <a:t>Physical fitment</a:t>
            </a:r>
          </a:p>
          <a:p>
            <a:r>
              <a:rPr lang="en-US" dirty="0"/>
              <a:t>Pressure to Compete</a:t>
            </a:r>
          </a:p>
          <a:p>
            <a:pPr lvl="1"/>
            <a:r>
              <a:rPr lang="en-US" dirty="0"/>
              <a:t>Driver, Parent, Officials</a:t>
            </a:r>
          </a:p>
          <a:p>
            <a:r>
              <a:rPr lang="en-US" dirty="0"/>
              <a:t>Confusion during Abnormal Situations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1ED047-81DA-B74A-BB94-969457B6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Review – Fishbone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570D58-AC7A-4DDE-B6DF-ACD94D29F6F8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Process</a:t>
            </a:r>
          </a:p>
          <a:p>
            <a:r>
              <a:rPr lang="en-US" dirty="0"/>
              <a:t>No tracking of near misses</a:t>
            </a:r>
          </a:p>
          <a:p>
            <a:r>
              <a:rPr lang="en-US" dirty="0"/>
              <a:t>Lack of “knowledge base”</a:t>
            </a:r>
          </a:p>
          <a:p>
            <a:r>
              <a:rPr lang="en-US" dirty="0"/>
              <a:t>Inconsistent Operations of Karts (region to region &amp; event to event)</a:t>
            </a:r>
          </a:p>
          <a:p>
            <a:r>
              <a:rPr lang="en-US" dirty="0"/>
              <a:t>No confidence that existing rules/controls are consistently applied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1CE74AC-9273-473D-A4B3-8417B4FA39B1}"/>
              </a:ext>
            </a:extLst>
          </p:cNvPr>
          <p:cNvSpPr txBox="1">
            <a:spLocks/>
          </p:cNvSpPr>
          <p:nvPr/>
        </p:nvSpPr>
        <p:spPr>
          <a:xfrm>
            <a:off x="11506200" y="6324931"/>
            <a:ext cx="47625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8B5F634C-E5B5-414B-97F9-9664B6F76F84}" type="slidenum">
              <a:rPr lang="en-US" altLang="en-US" sz="1600"/>
              <a:pPr marL="0" indent="0">
                <a:buNone/>
              </a:pPr>
              <a:t>8</a:t>
            </a:fld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0317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E738-1D52-4C48-8F13-A041B05778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/>
              <a:t>Machine</a:t>
            </a:r>
          </a:p>
          <a:p>
            <a:r>
              <a:rPr lang="en-US" dirty="0"/>
              <a:t>Stuck Throttle</a:t>
            </a:r>
          </a:p>
          <a:p>
            <a:r>
              <a:rPr lang="en-US" dirty="0"/>
              <a:t>Inoperable Brakes</a:t>
            </a:r>
          </a:p>
          <a:p>
            <a:r>
              <a:rPr lang="en-US" dirty="0"/>
              <a:t>Loss of Steering</a:t>
            </a:r>
          </a:p>
          <a:p>
            <a:r>
              <a:rPr lang="en-US" dirty="0"/>
              <a:t>Snare &amp; Pinch Injuries</a:t>
            </a:r>
          </a:p>
          <a:p>
            <a:r>
              <a:rPr lang="en-US" dirty="0"/>
              <a:t>Burns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1ED047-81DA-B74A-BB94-969457B6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Review – Fishbone Cont.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570D58-AC7A-4DDE-B6DF-ACD94D29F6F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4619" y="1825625"/>
            <a:ext cx="5337272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Environment</a:t>
            </a:r>
          </a:p>
          <a:p>
            <a:r>
              <a:rPr lang="en-US" dirty="0"/>
              <a:t>All sites are different</a:t>
            </a:r>
          </a:p>
          <a:p>
            <a:pPr lvl="1"/>
            <a:r>
              <a:rPr lang="en-US" dirty="0"/>
              <a:t>Parking lots to airstrips</a:t>
            </a:r>
          </a:p>
          <a:p>
            <a:pPr lvl="1"/>
            <a:r>
              <a:rPr lang="en-US" dirty="0"/>
              <a:t>Submarine/Clothesline  Hazards</a:t>
            </a:r>
          </a:p>
          <a:p>
            <a:pPr lvl="1"/>
            <a:r>
              <a:rPr lang="en-US" dirty="0"/>
              <a:t>Hard Objects &amp; Upsets</a:t>
            </a:r>
          </a:p>
          <a:p>
            <a:r>
              <a:rPr lang="en-US" dirty="0"/>
              <a:t>Adverse Track Conditions</a:t>
            </a:r>
          </a:p>
          <a:p>
            <a:r>
              <a:rPr lang="en-US" dirty="0"/>
              <a:t>Collision with vehicle</a:t>
            </a:r>
          </a:p>
          <a:p>
            <a:r>
              <a:rPr lang="en-US" dirty="0"/>
              <a:t>Subtility of courses</a:t>
            </a:r>
          </a:p>
          <a:p>
            <a:pPr lvl="1"/>
            <a:r>
              <a:rPr lang="en-US" dirty="0"/>
              <a:t>Confusing/Lack of definition</a:t>
            </a:r>
          </a:p>
          <a:p>
            <a:pPr lvl="1"/>
            <a:r>
              <a:rPr lang="en-US" dirty="0"/>
              <a:t>Flying Finishes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08AD1724-8254-4B66-B153-17FC05EC7934}"/>
              </a:ext>
            </a:extLst>
          </p:cNvPr>
          <p:cNvSpPr txBox="1">
            <a:spLocks/>
          </p:cNvSpPr>
          <p:nvPr/>
        </p:nvSpPr>
        <p:spPr>
          <a:xfrm>
            <a:off x="11506200" y="6324931"/>
            <a:ext cx="476252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fld id="{8B5F634C-E5B5-414B-97F9-9664B6F76F84}" type="slidenum">
              <a:rPr lang="en-US" altLang="en-US" sz="1600" smtClean="0"/>
              <a:pPr marL="0" indent="0">
                <a:buNone/>
                <a:defRPr/>
              </a:pPr>
              <a:t>9</a:t>
            </a:fld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07366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D047-81DA-B74A-BB94-969457B6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Review – Findings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8E738-1D52-4C48-8F13-A041B057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There are a lot of things we do well</a:t>
            </a:r>
          </a:p>
          <a:p>
            <a:pPr lvl="1"/>
            <a:r>
              <a:rPr lang="en-US" dirty="0"/>
              <a:t>Our existing program can and DOES prevent the majority of failures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But there are gaps to close</a:t>
            </a:r>
          </a:p>
          <a:p>
            <a:pPr lvl="1"/>
            <a:r>
              <a:rPr lang="en-US" dirty="0"/>
              <a:t>Consistency in Execution </a:t>
            </a:r>
          </a:p>
          <a:p>
            <a:pPr lvl="1"/>
            <a:r>
              <a:rPr lang="en-US" dirty="0"/>
              <a:t>Continuous Improvement</a:t>
            </a:r>
          </a:p>
          <a:p>
            <a:pPr lvl="1"/>
            <a:r>
              <a:rPr lang="en-US" dirty="0"/>
              <a:t>Maintain Multi barrier approach</a:t>
            </a:r>
          </a:p>
          <a:p>
            <a:pPr lvl="1"/>
            <a:r>
              <a:rPr lang="en-US" dirty="0"/>
              <a:t>Focus on Safety Culture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CF9440-1BD4-4668-91D8-4741E7D22952}"/>
              </a:ext>
            </a:extLst>
          </p:cNvPr>
          <p:cNvGrpSpPr>
            <a:grpSpLocks noChangeAspect="1"/>
          </p:cNvGrpSpPr>
          <p:nvPr/>
        </p:nvGrpSpPr>
        <p:grpSpPr>
          <a:xfrm>
            <a:off x="7185735" y="3429000"/>
            <a:ext cx="4168065" cy="3169468"/>
            <a:chOff x="3577701" y="2204591"/>
            <a:chExt cx="3409024" cy="259228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79FE0A1-D301-4051-8EDB-C7D0145F90E8}"/>
                </a:ext>
              </a:extLst>
            </p:cNvPr>
            <p:cNvSpPr/>
            <p:nvPr/>
          </p:nvSpPr>
          <p:spPr>
            <a:xfrm>
              <a:off x="3577701" y="2204591"/>
              <a:ext cx="1704512" cy="129614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People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A0992C-FCDD-4E61-A254-53D46E1E74C5}"/>
                </a:ext>
              </a:extLst>
            </p:cNvPr>
            <p:cNvSpPr/>
            <p:nvPr/>
          </p:nvSpPr>
          <p:spPr>
            <a:xfrm>
              <a:off x="5282213" y="2204591"/>
              <a:ext cx="1704512" cy="129614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Process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8394347-D0E8-4E8D-9D2F-8ED63312A9C6}"/>
                </a:ext>
              </a:extLst>
            </p:cNvPr>
            <p:cNvSpPr/>
            <p:nvPr/>
          </p:nvSpPr>
          <p:spPr>
            <a:xfrm>
              <a:off x="3577701" y="3500731"/>
              <a:ext cx="1704512" cy="129614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Machine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3CB6435-8103-427D-80AF-FBC1B38DC453}"/>
                </a:ext>
              </a:extLst>
            </p:cNvPr>
            <p:cNvSpPr/>
            <p:nvPr/>
          </p:nvSpPr>
          <p:spPr>
            <a:xfrm>
              <a:off x="5282213" y="3500731"/>
              <a:ext cx="1704512" cy="129614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Environment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6019951-0D2C-4772-8F63-D4F287F98F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8867" y="2807384"/>
              <a:ext cx="1386693" cy="138669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Safety</a:t>
              </a:r>
            </a:p>
          </p:txBody>
        </p:sp>
      </p:grp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FE25369C-3CE0-437D-8B70-1F54A02F97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374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7024-9B49-BF45-B32C-508206467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Committee’s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7E912-63F0-1C41-8BBA-7D7BCB51A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What are the solutions we are thinking about?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F782D23E-2D90-48CF-85BF-2FD62336B8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50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7024-9B49-BF45-B32C-508206467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Committee’s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7E912-63F0-1C41-8BBA-7D7BCB51A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Old Program:</a:t>
            </a:r>
          </a:p>
          <a:p>
            <a:pPr lvl="1"/>
            <a:r>
              <a:rPr lang="en-US" dirty="0"/>
              <a:t>Event JPD Steward requirements</a:t>
            </a:r>
          </a:p>
          <a:p>
            <a:pPr lvl="2"/>
            <a:r>
              <a:rPr lang="en-US" dirty="0"/>
              <a:t>Course Design</a:t>
            </a:r>
          </a:p>
          <a:p>
            <a:pPr lvl="2"/>
            <a:r>
              <a:rPr lang="en-US" dirty="0"/>
              <a:t>Tech</a:t>
            </a:r>
          </a:p>
          <a:p>
            <a:pPr lvl="2"/>
            <a:r>
              <a:rPr lang="en-US" dirty="0"/>
              <a:t>Jr Steward</a:t>
            </a:r>
          </a:p>
          <a:p>
            <a:pPr lvl="1"/>
            <a:r>
              <a:rPr lang="en-US" dirty="0"/>
              <a:t>Basic course safety requirements</a:t>
            </a:r>
          </a:p>
          <a:p>
            <a:pPr lvl="2"/>
            <a:r>
              <a:rPr lang="en-US" dirty="0"/>
              <a:t>Min distance to objects</a:t>
            </a:r>
          </a:p>
          <a:p>
            <a:pPr lvl="2"/>
            <a:r>
              <a:rPr lang="en-US" dirty="0"/>
              <a:t>Grid requirements, including no moving cars</a:t>
            </a:r>
          </a:p>
          <a:p>
            <a:pPr lvl="1"/>
            <a:r>
              <a:rPr lang="en-US" dirty="0"/>
              <a:t>Classes based only on driver 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didn’t this capture?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EA865E5A-902C-4F03-859A-970F317A3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26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7024-9B49-BF45-B32C-508206467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Committee’s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7E912-63F0-1C41-8BBA-7D7BCB51A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didn’t this capture?</a:t>
            </a:r>
          </a:p>
          <a:p>
            <a:pPr lvl="1"/>
            <a:r>
              <a:rPr lang="en-US" dirty="0"/>
              <a:t>Driver skill is not always related to driver age</a:t>
            </a:r>
          </a:p>
          <a:p>
            <a:pPr lvl="1"/>
            <a:r>
              <a:rPr lang="en-US" dirty="0"/>
              <a:t>New </a:t>
            </a:r>
            <a:r>
              <a:rPr lang="en-US" dirty="0" err="1"/>
              <a:t>jr</a:t>
            </a:r>
            <a:r>
              <a:rPr lang="en-US" dirty="0"/>
              <a:t> drivers had no way to get comfortable and learn skills</a:t>
            </a:r>
          </a:p>
          <a:p>
            <a:pPr lvl="1"/>
            <a:r>
              <a:rPr lang="en-US" dirty="0"/>
              <a:t>New parents/owners of karts had steep learning curve</a:t>
            </a:r>
          </a:p>
          <a:p>
            <a:pPr lvl="1"/>
            <a:r>
              <a:rPr lang="en-US" dirty="0"/>
              <a:t>Karts being shared may not “fit” for all drivers</a:t>
            </a:r>
          </a:p>
          <a:p>
            <a:pPr lvl="1"/>
            <a:r>
              <a:rPr lang="en-US" dirty="0"/>
              <a:t>Regions had many certified Stewards, but few really understood the program</a:t>
            </a:r>
          </a:p>
          <a:p>
            <a:pPr lvl="1"/>
            <a:r>
              <a:rPr lang="en-US" dirty="0"/>
              <a:t>No re-certification or ongoing oversight for the regional programs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45F99890-813A-40D8-9449-35E6CEF310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83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7024-9B49-BF45-B32C-508206467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Committee’s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7E912-63F0-1C41-8BBA-7D7BCB51A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Sample of Committee Proposals </a:t>
            </a:r>
          </a:p>
          <a:p>
            <a:pPr marL="0" indent="0">
              <a:buNone/>
            </a:pPr>
            <a:r>
              <a:rPr lang="en-US" b="1" i="1" dirty="0"/>
              <a:t>(pending SEB/BOD discussions)</a:t>
            </a:r>
          </a:p>
          <a:p>
            <a:r>
              <a:rPr lang="en-US" dirty="0"/>
              <a:t>Jr Driver license program</a:t>
            </a:r>
          </a:p>
          <a:p>
            <a:pPr lvl="1"/>
            <a:r>
              <a:rPr lang="en-US" dirty="0"/>
              <a:t>every new driver starts with school</a:t>
            </a:r>
          </a:p>
          <a:p>
            <a:pPr lvl="1"/>
            <a:r>
              <a:rPr lang="en-US" dirty="0"/>
              <a:t>Parents to participate – help learn about equipment/maintenance</a:t>
            </a:r>
          </a:p>
          <a:p>
            <a:pPr lvl="1"/>
            <a:r>
              <a:rPr lang="en-US" dirty="0"/>
              <a:t>When a driver moves to up a new class, they re-take the school in their new kart</a:t>
            </a:r>
          </a:p>
          <a:p>
            <a:r>
              <a:rPr lang="en-US" dirty="0"/>
              <a:t>Regional re-certification annually</a:t>
            </a:r>
          </a:p>
          <a:p>
            <a:pPr lvl="1"/>
            <a:r>
              <a:rPr lang="en-US" dirty="0"/>
              <a:t>Ensures ongoing education of regional stewards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EDE5180B-BCCE-47F0-992C-BB4607CA02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04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7024-9B49-BF45-B32C-508206467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Committee’s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7E912-63F0-1C41-8BBA-7D7BCB51A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Sample of Committee Proposals </a:t>
            </a:r>
          </a:p>
          <a:p>
            <a:pPr marL="0" indent="0">
              <a:buNone/>
            </a:pPr>
            <a:r>
              <a:rPr lang="en-US" b="1" i="1" dirty="0"/>
              <a:t>(pending SEB/BOD discussions)</a:t>
            </a:r>
          </a:p>
          <a:p>
            <a:r>
              <a:rPr lang="en-US" dirty="0"/>
              <a:t>Divisional Steward site approval</a:t>
            </a:r>
          </a:p>
          <a:p>
            <a:pPr lvl="1"/>
            <a:r>
              <a:rPr lang="en-US" dirty="0"/>
              <a:t>Ensures sites used for Jr Karts meets the requirements for course and safety</a:t>
            </a:r>
          </a:p>
          <a:p>
            <a:r>
              <a:rPr lang="en-US" dirty="0"/>
              <a:t>Classes – Structure by experience rather than aged based</a:t>
            </a:r>
          </a:p>
          <a:p>
            <a:pPr lvl="1"/>
            <a:r>
              <a:rPr lang="en-US" dirty="0"/>
              <a:t>Example: a 14 year old new driver would be eligible for “Jr-B” class (the more restricted engines) for a period of time before being allowed to move up to “Jr-A” class (the less restricted engines)</a:t>
            </a:r>
          </a:p>
          <a:p>
            <a:pPr lvl="2"/>
            <a:r>
              <a:rPr lang="en-US" dirty="0"/>
              <a:t>In the past, this child would be in JA regardless of experience</a:t>
            </a:r>
          </a:p>
          <a:p>
            <a:pPr lvl="1"/>
            <a:r>
              <a:rPr lang="en-US" dirty="0"/>
              <a:t>Not proposing changes to current JC class (5-7 year old)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06BD07B2-D821-4FEB-8A8F-FA672D10CA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19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5EEE-E3EC-4334-8AB9-7E570C731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/>
              </a:rPr>
              <a:t>Kart ≠ Car </a:t>
            </a:r>
            <a:br>
              <a:rPr lang="en-US" dirty="0"/>
            </a:br>
            <a:r>
              <a:rPr lang="en-US" dirty="0">
                <a:latin typeface="Avenir Next LT Pro"/>
              </a:rPr>
              <a:t>JDP ≠ Novice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6F2E0-33AD-42BA-BDCD-A0EF6EA0E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venir Next LT Pro"/>
              </a:rPr>
              <a:t>FJ Operations are fundamentally different</a:t>
            </a:r>
          </a:p>
          <a:p>
            <a:pPr lvl="1"/>
            <a:r>
              <a:rPr lang="en-US" dirty="0">
                <a:latin typeface="Avenir Next LT Pro"/>
              </a:rPr>
              <a:t>Event operation, course design, site selection.</a:t>
            </a:r>
          </a:p>
          <a:p>
            <a:pPr lvl="1"/>
            <a:r>
              <a:rPr lang="en-US" dirty="0">
                <a:latin typeface="Avenir Next LT Pro"/>
              </a:rPr>
              <a:t>Kart Tech &amp; Maintenance</a:t>
            </a:r>
          </a:p>
          <a:p>
            <a:pPr lvl="2"/>
            <a:r>
              <a:rPr lang="en-US" dirty="0">
                <a:latin typeface="Avenir Next LT Pro"/>
              </a:rPr>
              <a:t>Driver provides 2</a:t>
            </a:r>
            <a:r>
              <a:rPr lang="en-US" baseline="30000" dirty="0">
                <a:latin typeface="Avenir Next LT Pro"/>
              </a:rPr>
              <a:t>nd</a:t>
            </a:r>
            <a:r>
              <a:rPr lang="en-US" dirty="0">
                <a:latin typeface="Avenir Next LT Pro"/>
              </a:rPr>
              <a:t> hand info.</a:t>
            </a:r>
          </a:p>
          <a:p>
            <a:r>
              <a:rPr lang="en-US" dirty="0">
                <a:latin typeface="Avenir Next LT Pro"/>
              </a:rPr>
              <a:t>Driver Development</a:t>
            </a:r>
          </a:p>
          <a:p>
            <a:pPr lvl="1"/>
            <a:r>
              <a:rPr lang="en-US" dirty="0">
                <a:latin typeface="Avenir Next LT Pro"/>
              </a:rPr>
              <a:t>FJ ≠ K1 Speed</a:t>
            </a:r>
          </a:p>
          <a:p>
            <a:r>
              <a:rPr lang="en-US" dirty="0">
                <a:latin typeface="Avenir Next LT Pro"/>
              </a:rPr>
              <a:t>New Drivers, New Parents.</a:t>
            </a:r>
          </a:p>
          <a:p>
            <a:pPr lvl="1"/>
            <a:r>
              <a:rPr lang="en-US" dirty="0">
                <a:latin typeface="Avenir Next LT Pro"/>
              </a:rPr>
              <a:t>Grow &amp; Share the knowledge base.</a:t>
            </a:r>
          </a:p>
          <a:p>
            <a:pPr lvl="1"/>
            <a:r>
              <a:rPr lang="en-US" dirty="0">
                <a:latin typeface="Avenir Next LT Pro"/>
              </a:rPr>
              <a:t>Rules &amp; Regulations only go so far.</a:t>
            </a:r>
          </a:p>
          <a:p>
            <a:pPr lvl="1"/>
            <a:r>
              <a:rPr lang="en-US" dirty="0">
                <a:latin typeface="Avenir Next LT Pro"/>
              </a:rPr>
              <a:t>Most regions have less then 3 FJ drivers.</a:t>
            </a:r>
          </a:p>
          <a:p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E98E112E-6EDE-4A17-94DF-6E356DF3CC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262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552FF-9BB6-40B7-83F7-8784E04EA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/>
              </a:rPr>
              <a:t>Lack of Consistent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1F25A-E629-4367-8959-1D75FDCD5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venir Next LT Pro"/>
              </a:rPr>
              <a:t>Typically one or two key JDP leaders per region.</a:t>
            </a:r>
          </a:p>
          <a:p>
            <a:pPr lvl="1"/>
            <a:r>
              <a:rPr lang="en-US" dirty="0">
                <a:latin typeface="Avenir Next LT Pro"/>
              </a:rPr>
              <a:t>Often a parent of FJ driver</a:t>
            </a:r>
          </a:p>
          <a:p>
            <a:pPr lvl="1"/>
            <a:r>
              <a:rPr lang="en-US" dirty="0">
                <a:latin typeface="Avenir Next LT Pro"/>
              </a:rPr>
              <a:t>Limited knowledge/experience with Solo Jr </a:t>
            </a:r>
            <a:r>
              <a:rPr lang="en-US" dirty="0" err="1">
                <a:latin typeface="Avenir Next LT Pro"/>
              </a:rPr>
              <a:t>Karters</a:t>
            </a:r>
            <a:endParaRPr lang="en-US">
              <a:latin typeface="Avenir Next LT Pro"/>
            </a:endParaRPr>
          </a:p>
          <a:p>
            <a:pPr marL="914400" lvl="2" indent="0">
              <a:buNone/>
            </a:pPr>
            <a:endParaRPr lang="en-US" dirty="0">
              <a:latin typeface="Avenir Next LT Pro"/>
            </a:endParaRPr>
          </a:p>
          <a:p>
            <a:r>
              <a:rPr lang="en-US" dirty="0">
                <a:latin typeface="Avenir Next LT Pro"/>
              </a:rPr>
              <a:t>Regions incorporate individual best practices.</a:t>
            </a:r>
          </a:p>
          <a:p>
            <a:pPr lvl="1"/>
            <a:r>
              <a:rPr lang="en-US" dirty="0">
                <a:latin typeface="Avenir Next LT Pro"/>
              </a:rPr>
              <a:t>Built over time from variety of sources including regional experience</a:t>
            </a:r>
          </a:p>
          <a:p>
            <a:pPr lvl="1"/>
            <a:r>
              <a:rPr lang="en-US" dirty="0">
                <a:latin typeface="Avenir Next LT Pro"/>
              </a:rPr>
              <a:t>Lots of Tribal Knowledge</a:t>
            </a:r>
          </a:p>
          <a:p>
            <a:pPr lvl="2"/>
            <a:r>
              <a:rPr lang="en-US" dirty="0">
                <a:latin typeface="Avenir Next LT Pro"/>
              </a:rPr>
              <a:t>Not routinely reviewed or updated.  </a:t>
            </a:r>
          </a:p>
          <a:p>
            <a:pPr lvl="2"/>
            <a:r>
              <a:rPr lang="en-US" dirty="0">
                <a:latin typeface="Avenir Next LT Pro"/>
              </a:rPr>
              <a:t>No defined go/no-go criteria.</a:t>
            </a:r>
          </a:p>
          <a:p>
            <a:pPr lvl="1"/>
            <a:r>
              <a:rPr lang="en-US" dirty="0">
                <a:latin typeface="Avenir Next LT Pro"/>
              </a:rPr>
              <a:t>Little/no focus on driver development.</a:t>
            </a:r>
          </a:p>
          <a:p>
            <a:r>
              <a:rPr lang="en-US" dirty="0">
                <a:latin typeface="Avenir Next LT Pro"/>
              </a:rPr>
              <a:t>Limited continuity between “generations”</a:t>
            </a:r>
          </a:p>
          <a:p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DC4E4078-19F7-4F8B-BEA2-E3B3BCEA06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35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1CD7-E12C-4B52-A85F-74ABA74CC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/>
              </a:rPr>
              <a:t>Operationalize Community</a:t>
            </a:r>
            <a:br>
              <a:rPr lang="en-US" dirty="0"/>
            </a:br>
            <a:r>
              <a:rPr lang="en-US" dirty="0">
                <a:latin typeface="Avenir Next LT Pro"/>
              </a:rPr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FBCAF-C44B-4C77-A3E4-7D1AEE496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venir Next LT Pro"/>
              </a:rPr>
              <a:t>Define standard operating procedures for all regions to follow.</a:t>
            </a:r>
          </a:p>
          <a:p>
            <a:pPr lvl="1"/>
            <a:r>
              <a:rPr lang="en-US" dirty="0">
                <a:latin typeface="Avenir Next LT Pro"/>
              </a:rPr>
              <a:t>Safety as the first criteria. </a:t>
            </a:r>
          </a:p>
          <a:p>
            <a:pPr lvl="1"/>
            <a:r>
              <a:rPr lang="en-US" dirty="0">
                <a:latin typeface="Avenir Next LT Pro"/>
              </a:rPr>
              <a:t>Continually updated knowledge base to educate new FJ parents/stewards.</a:t>
            </a:r>
          </a:p>
          <a:p>
            <a:pPr lvl="2"/>
            <a:r>
              <a:rPr lang="en-US" dirty="0">
                <a:latin typeface="Avenir Next LT Pro"/>
              </a:rPr>
              <a:t>Minimize region to region operational differences.</a:t>
            </a:r>
          </a:p>
          <a:p>
            <a:pPr lvl="1"/>
            <a:r>
              <a:rPr lang="en-US" dirty="0">
                <a:latin typeface="Avenir Next LT Pro"/>
              </a:rPr>
              <a:t>Quickly integrate lessons learned to all regions.</a:t>
            </a:r>
          </a:p>
          <a:p>
            <a:pPr lvl="2"/>
            <a:r>
              <a:rPr lang="en-US" dirty="0">
                <a:latin typeface="Avenir Next LT Pro"/>
              </a:rPr>
              <a:t>360 communication post-event.</a:t>
            </a:r>
          </a:p>
          <a:p>
            <a:pPr lvl="2"/>
            <a:r>
              <a:rPr lang="en-US" dirty="0">
                <a:latin typeface="Avenir Next LT Pro"/>
              </a:rPr>
              <a:t>Improved transparency in incidents / near-misses</a:t>
            </a:r>
          </a:p>
          <a:p>
            <a:r>
              <a:rPr lang="en-US" dirty="0">
                <a:latin typeface="Avenir Next LT Pro"/>
              </a:rPr>
              <a:t>National level oversight to enforce/facilitate communication</a:t>
            </a:r>
          </a:p>
          <a:p>
            <a:r>
              <a:rPr lang="en-US" dirty="0">
                <a:latin typeface="Avenir Next LT Pro"/>
              </a:rPr>
              <a:t>Driver Development as key criteria to JDP program.</a:t>
            </a:r>
          </a:p>
          <a:p>
            <a:pPr lvl="1"/>
            <a:r>
              <a:rPr lang="en-US" dirty="0">
                <a:latin typeface="Avenir Next LT Pro"/>
              </a:rPr>
              <a:t>Advance as driver is ready.</a:t>
            </a:r>
          </a:p>
          <a:p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03BF7422-18B8-4ED9-99DF-0D021B65F0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40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C852D-EE64-446B-86FE-77F55BE30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/>
              </a:rPr>
              <a:t>What is next?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F4E706-102A-C448-AAC3-FFC24448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048" y="1825625"/>
            <a:ext cx="11077904" cy="4351338"/>
          </a:xfrm>
        </p:spPr>
        <p:txBody>
          <a:bodyPr/>
          <a:lstStyle/>
          <a:p>
            <a:pPr lvl="0"/>
            <a:r>
              <a:rPr lang="en-US" dirty="0"/>
              <a:t>Timeline – Path to a decision</a:t>
            </a:r>
          </a:p>
          <a:p>
            <a:pPr lvl="1"/>
            <a:r>
              <a:rPr lang="en-US" dirty="0"/>
              <a:t>JDP Townhall – </a:t>
            </a:r>
            <a:r>
              <a:rPr lang="en-US" i="1" dirty="0"/>
              <a:t>late September</a:t>
            </a:r>
          </a:p>
          <a:p>
            <a:pPr lvl="1"/>
            <a:r>
              <a:rPr lang="en-US" dirty="0"/>
              <a:t>Review with National Staff &amp; recommendation to BOD – </a:t>
            </a:r>
            <a:r>
              <a:rPr lang="en-US" i="1" dirty="0"/>
              <a:t>early-November</a:t>
            </a:r>
          </a:p>
          <a:p>
            <a:pPr lvl="1"/>
            <a:r>
              <a:rPr lang="en-US" dirty="0"/>
              <a:t>BOD decision and plan of attack - </a:t>
            </a:r>
            <a:r>
              <a:rPr lang="en-US" i="1" dirty="0"/>
              <a:t>December</a:t>
            </a:r>
          </a:p>
          <a:p>
            <a:r>
              <a:rPr lang="en-US" dirty="0"/>
              <a:t>What 2021 will look like?</a:t>
            </a:r>
          </a:p>
          <a:p>
            <a:pPr lvl="1"/>
            <a:r>
              <a:rPr lang="en-US" dirty="0"/>
              <a:t>Likely slow rollout to regions</a:t>
            </a:r>
          </a:p>
          <a:p>
            <a:r>
              <a:rPr lang="en-US" dirty="0"/>
              <a:t>What will we need from the regions and the JDP community?</a:t>
            </a:r>
          </a:p>
          <a:p>
            <a:pPr lvl="1"/>
            <a:r>
              <a:rPr lang="en-US" dirty="0"/>
              <a:t>Greater member involvement in the management, oversight, and continual improvement of the program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D9AC92DD-5F9A-473B-982B-8549A066F0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6324931"/>
            <a:ext cx="47625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F634C-E5B5-414B-97F9-9664B6F76F84}" type="slidenum">
              <a:rPr lang="en-US" altLang="en-US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22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35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CCA LM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91A96F7F54D47A591350AA1C22CD0" ma:contentTypeVersion="13" ma:contentTypeDescription="Create a new document." ma:contentTypeScope="" ma:versionID="4ab0c3302c839b4526eff1f86590b3e5">
  <xsd:schema xmlns:xsd="http://www.w3.org/2001/XMLSchema" xmlns:xs="http://www.w3.org/2001/XMLSchema" xmlns:p="http://schemas.microsoft.com/office/2006/metadata/properties" xmlns:ns3="d47e5988-82e5-4022-b7a0-f3de538da936" xmlns:ns4="99e49acf-e6b1-469e-8780-c78b23b7c28f" targetNamespace="http://schemas.microsoft.com/office/2006/metadata/properties" ma:root="true" ma:fieldsID="cd9c1d092755a93c4e05ba428e94c890" ns3:_="" ns4:_="">
    <xsd:import namespace="d47e5988-82e5-4022-b7a0-f3de538da936"/>
    <xsd:import namespace="99e49acf-e6b1-469e-8780-c78b23b7c28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e5988-82e5-4022-b7a0-f3de538da9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e49acf-e6b1-469e-8780-c78b23b7c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D422B9-37CB-4951-8961-ED77B6EB399B}">
  <ds:schemaRefs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99e49acf-e6b1-469e-8780-c78b23b7c28f"/>
    <ds:schemaRef ds:uri="d47e5988-82e5-4022-b7a0-f3de538da936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5DDA3B5-833C-4DFA-A6A6-B4AB4B58F7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FD3D70-389C-4BE4-B35B-B55EB7218E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7e5988-82e5-4022-b7a0-f3de538da936"/>
    <ds:schemaRef ds:uri="99e49acf-e6b1-469e-8780-c78b23b7c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</TotalTime>
  <Words>1098</Words>
  <Application>Microsoft Office PowerPoint</Application>
  <PresentationFormat>Widescreen</PresentationFormat>
  <Paragraphs>205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Avenir Next LT Pro</vt:lpstr>
      <vt:lpstr>Calibri</vt:lpstr>
      <vt:lpstr>Wingdings</vt:lpstr>
      <vt:lpstr>SCCA LMS</vt:lpstr>
      <vt:lpstr>JDP Town Hall</vt:lpstr>
      <vt:lpstr>Agenda</vt:lpstr>
      <vt:lpstr>Agenda</vt:lpstr>
      <vt:lpstr>Timeline </vt:lpstr>
      <vt:lpstr>Program Review – Understanding</vt:lpstr>
      <vt:lpstr>Program Review – Approach</vt:lpstr>
      <vt:lpstr>Program Review – Approach Cont.</vt:lpstr>
      <vt:lpstr>Program Review – Fishbone</vt:lpstr>
      <vt:lpstr>Program Review – Fishbone Cont.</vt:lpstr>
      <vt:lpstr>Program Review – Findings Summary</vt:lpstr>
      <vt:lpstr>Committee’s Proposals</vt:lpstr>
      <vt:lpstr>Committee’s Proposals</vt:lpstr>
      <vt:lpstr>Committee’s Proposals</vt:lpstr>
      <vt:lpstr>Committee’s Proposals</vt:lpstr>
      <vt:lpstr>Committee’s Proposals</vt:lpstr>
      <vt:lpstr>Kart ≠ Car  JDP ≠ Novice Class</vt:lpstr>
      <vt:lpstr>Lack of Consistent Operations</vt:lpstr>
      <vt:lpstr>Operationalize Community Best Practices</vt:lpstr>
      <vt:lpstr>What is next?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Robbins</dc:creator>
  <cp:lastModifiedBy>Stephen Miller</cp:lastModifiedBy>
  <cp:revision>96</cp:revision>
  <dcterms:created xsi:type="dcterms:W3CDTF">2020-02-15T14:00:43Z</dcterms:created>
  <dcterms:modified xsi:type="dcterms:W3CDTF">2020-09-30T00:42:53Z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0x0101009AB91A96F7F54D47A591350AA1C22CD0</vt:lpwstr>
  </property>
</Properties>
</file>